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342" r:id="rId3"/>
    <p:sldId id="258" r:id="rId4"/>
    <p:sldId id="343" r:id="rId5"/>
    <p:sldId id="355" r:id="rId6"/>
    <p:sldId id="354" r:id="rId7"/>
    <p:sldId id="350" r:id="rId8"/>
    <p:sldId id="357" r:id="rId9"/>
    <p:sldId id="360" r:id="rId10"/>
    <p:sldId id="266" r:id="rId11"/>
    <p:sldId id="358" r:id="rId12"/>
    <p:sldId id="268" r:id="rId13"/>
    <p:sldId id="269" r:id="rId14"/>
    <p:sldId id="270" r:id="rId15"/>
    <p:sldId id="271" r:id="rId16"/>
    <p:sldId id="272" r:id="rId17"/>
    <p:sldId id="273" r:id="rId18"/>
    <p:sldId id="274" r:id="rId19"/>
    <p:sldId id="393" r:id="rId20"/>
    <p:sldId id="395" r:id="rId21"/>
    <p:sldId id="394" r:id="rId22"/>
    <p:sldId id="396" r:id="rId23"/>
    <p:sldId id="402" r:id="rId24"/>
    <p:sldId id="401" r:id="rId25"/>
    <p:sldId id="403" r:id="rId26"/>
    <p:sldId id="405" r:id="rId27"/>
    <p:sldId id="407" r:id="rId28"/>
    <p:sldId id="411" r:id="rId29"/>
    <p:sldId id="412" r:id="rId30"/>
    <p:sldId id="413" r:id="rId31"/>
    <p:sldId id="414" r:id="rId32"/>
    <p:sldId id="415" r:id="rId33"/>
    <p:sldId id="398" r:id="rId34"/>
    <p:sldId id="416" r:id="rId35"/>
    <p:sldId id="275" r:id="rId36"/>
    <p:sldId id="277" r:id="rId37"/>
    <p:sldId id="417" r:id="rId38"/>
    <p:sldId id="278" r:id="rId39"/>
    <p:sldId id="418" r:id="rId40"/>
    <p:sldId id="419" r:id="rId41"/>
    <p:sldId id="420" r:id="rId42"/>
    <p:sldId id="421" r:id="rId43"/>
    <p:sldId id="422" r:id="rId44"/>
    <p:sldId id="423" r:id="rId45"/>
    <p:sldId id="424" r:id="rId46"/>
    <p:sldId id="291" r:id="rId47"/>
    <p:sldId id="386" r:id="rId48"/>
    <p:sldId id="387" r:id="rId49"/>
    <p:sldId id="388" r:id="rId50"/>
    <p:sldId id="293" r:id="rId51"/>
    <p:sldId id="295" r:id="rId52"/>
    <p:sldId id="389" r:id="rId53"/>
    <p:sldId id="390" r:id="rId54"/>
    <p:sldId id="425" r:id="rId55"/>
    <p:sldId id="426" r:id="rId56"/>
    <p:sldId id="427" r:id="rId57"/>
    <p:sldId id="392" r:id="rId58"/>
    <p:sldId id="428" r:id="rId59"/>
    <p:sldId id="429" r:id="rId60"/>
    <p:sldId id="439" r:id="rId61"/>
    <p:sldId id="430" r:id="rId62"/>
    <p:sldId id="431" r:id="rId63"/>
    <p:sldId id="432" r:id="rId64"/>
    <p:sldId id="433" r:id="rId65"/>
    <p:sldId id="434" r:id="rId66"/>
    <p:sldId id="435" r:id="rId67"/>
    <p:sldId id="436" r:id="rId68"/>
    <p:sldId id="437" r:id="rId69"/>
    <p:sldId id="443" r:id="rId70"/>
    <p:sldId id="337" r:id="rId71"/>
    <p:sldId id="330" r:id="rId72"/>
    <p:sldId id="331" r:id="rId73"/>
    <p:sldId id="336" r:id="rId74"/>
    <p:sldId id="438" r:id="rId75"/>
    <p:sldId id="440" r:id="rId76"/>
    <p:sldId id="441" r:id="rId77"/>
    <p:sldId id="305" r:id="rId78"/>
    <p:sldId id="404" r:id="rId79"/>
    <p:sldId id="406" r:id="rId80"/>
    <p:sldId id="442" r:id="rId81"/>
    <p:sldId id="409" r:id="rId82"/>
    <p:sldId id="41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showGuides="1">
      <p:cViewPr varScale="1">
        <p:scale>
          <a:sx n="94" d="100"/>
          <a:sy n="94" d="100"/>
        </p:scale>
        <p:origin x="22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6</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8580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a:t>
            </a:fld>
            <a:endParaRPr lang="en-US"/>
          </a:p>
        </p:txBody>
      </p:sp>
    </p:spTree>
    <p:extLst>
      <p:ext uri="{BB962C8B-B14F-4D97-AF65-F5344CB8AC3E}">
        <p14:creationId xmlns:p14="http://schemas.microsoft.com/office/powerpoint/2010/main" val="91390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51</a:t>
            </a:fld>
            <a:endParaRPr lang="en-US"/>
          </a:p>
        </p:txBody>
      </p:sp>
    </p:spTree>
    <p:extLst>
      <p:ext uri="{BB962C8B-B14F-4D97-AF65-F5344CB8AC3E}">
        <p14:creationId xmlns:p14="http://schemas.microsoft.com/office/powerpoint/2010/main" val="2360421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8026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7/16/19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7/16/19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31.jpeg"/><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5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505861"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NW A&amp;F Univ.</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27537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09463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3767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131434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46845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5586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pic>
        <p:nvPicPr>
          <p:cNvPr id="5" name="Picture 4"/>
          <p:cNvPicPr>
            <a:picLocks noChangeAspect="1"/>
          </p:cNvPicPr>
          <p:nvPr/>
        </p:nvPicPr>
        <p:blipFill rotWithShape="1">
          <a:blip r:embed="rId2"/>
          <a:srcRect t="72549" r="44390"/>
          <a:stretch/>
        </p:blipFill>
        <p:spPr>
          <a:xfrm>
            <a:off x="3275392" y="3084605"/>
            <a:ext cx="4493934" cy="3227295"/>
          </a:xfrm>
          <a:prstGeom prst="rect">
            <a:avLst/>
          </a:prstGeom>
        </p:spPr>
      </p:pic>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26494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155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2189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optimize biochemical processes to given condition</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075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4710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6921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3964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a:t>
            </a:r>
            <a:r>
              <a:rPr lang="el-GR" i="1" dirty="0"/>
              <a:t>χ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a:t>
            </a:r>
            <a:r>
              <a:rPr lang="el-GR" sz="4000" i="1" dirty="0">
                <a:solidFill>
                  <a:srgbClr val="011893"/>
                </a:solidFill>
              </a:rPr>
              <a:t>χ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02252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349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20187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1242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59715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038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3305417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Under a given set of environmental conditions, 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3600"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375525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1904835" y="2485418"/>
                <a:ext cx="3908506"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1904835" y="2485418"/>
                <a:ext cx="3908506"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72B2732-F05E-9B4A-A60C-B1BD1C44BE6A}"/>
                  </a:ext>
                </a:extLst>
              </p:cNvPr>
              <p:cNvSpPr/>
              <p:nvPr/>
            </p:nvSpPr>
            <p:spPr>
              <a:xfrm>
                <a:off x="2034550" y="4304761"/>
                <a:ext cx="3719928"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m:t>
                      </m:r>
                      <m:d>
                        <m:dPr>
                          <m:ctrlPr>
                            <a:rPr lang="en-US" sz="3600" i="1">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oMath>
                  </m:oMathPara>
                </a14:m>
                <a:endParaRPr lang="en-US" sz="3600" dirty="0">
                  <a:solidFill>
                    <a:srgbClr val="009051"/>
                  </a:solidFill>
                </a:endParaRPr>
              </a:p>
            </p:txBody>
          </p:sp>
        </mc:Choice>
        <mc:Fallback xmlns="">
          <p:sp>
            <p:nvSpPr>
              <p:cNvPr id="6" name="Rectangle 5">
                <a:extLst>
                  <a:ext uri="{FF2B5EF4-FFF2-40B4-BE49-F238E27FC236}">
                    <a16:creationId xmlns:a16="http://schemas.microsoft.com/office/drawing/2014/main" id="{572B2732-F05E-9B4A-A60C-B1BD1C44BE6A}"/>
                  </a:ext>
                </a:extLst>
              </p:cNvPr>
              <p:cNvSpPr>
                <a:spLocks noRot="1" noChangeAspect="1" noMove="1" noResize="1" noEditPoints="1" noAdjustHandles="1" noChangeArrowheads="1" noChangeShapeType="1" noTextEdit="1"/>
              </p:cNvSpPr>
              <p:nvPr/>
            </p:nvSpPr>
            <p:spPr>
              <a:xfrm>
                <a:off x="2034550" y="4304761"/>
                <a:ext cx="3719928" cy="1242904"/>
              </a:xfrm>
              <a:prstGeom prst="rect">
                <a:avLst/>
              </a:prstGeom>
              <a:blipFill>
                <a:blip r:embed="rId4"/>
                <a:stretch>
                  <a:fillRect b="-4040"/>
                </a:stretch>
              </a:blipFill>
            </p:spPr>
            <p:txBody>
              <a:bodyPr/>
              <a:lstStyle/>
              <a:p>
                <a:r>
                  <a:rPr lang="en-US">
                    <a:noFill/>
                  </a:rPr>
                  <a:t> </a:t>
                </a:r>
              </a:p>
            </p:txBody>
          </p:sp>
        </mc:Fallback>
      </mc:AlternateContent>
    </p:spTree>
    <p:extLst>
      <p:ext uri="{BB962C8B-B14F-4D97-AF65-F5344CB8AC3E}">
        <p14:creationId xmlns:p14="http://schemas.microsoft.com/office/powerpoint/2010/main" val="28776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6ECAD4-27AF-6447-A053-4ACEFC7E71E3}"/>
                  </a:ext>
                </a:extLst>
              </p:cNvPr>
              <p:cNvSpPr/>
              <p:nvPr/>
            </p:nvSpPr>
            <p:spPr>
              <a:xfrm>
                <a:off x="2274408" y="3920201"/>
                <a:ext cx="5806911" cy="1242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600" i="1" smtClean="0">
                              <a:solidFill>
                                <a:srgbClr val="009051"/>
                              </a:solidFill>
                              <a:effectLst/>
                              <a:latin typeface="Cambria Math" panose="02040503050406030204" pitchFamily="18" charset="0"/>
                            </a:rPr>
                          </m:ctrlPr>
                        </m:dPr>
                        <m:e>
                          <m:f>
                            <m:fPr>
                              <m:ctrlPr>
                                <a:rPr lang="en-US" sz="3600" i="1">
                                  <a:solidFill>
                                    <a:srgbClr val="009051"/>
                                  </a:solidFill>
                                  <a:effectLst/>
                                  <a:latin typeface="Cambria Math" panose="02040503050406030204" pitchFamily="18" charset="0"/>
                                </a:rPr>
                              </m:ctrlPr>
                            </m:fPr>
                            <m:num>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𝐽</m:t>
                              </m:r>
                            </m:num>
                            <m:den>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4</m:t>
                              </m:r>
                            </m:den>
                          </m:f>
                        </m:e>
                      </m:d>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a:rPr lang="en-US" sz="3600">
                                  <a:solidFill>
                                    <a:srgbClr val="009051"/>
                                  </a:solidFill>
                                  <a:latin typeface="Cambria Math" panose="02040503050406030204" pitchFamily="18" charset="0"/>
                                </a:rPr>
                                <m:t>2</m:t>
                              </m:r>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den>
                      </m:f>
                      <m:r>
                        <a:rPr lang="en-US" sz="3600" i="0">
                          <a:solidFill>
                            <a:srgbClr val="009051"/>
                          </a:solidFill>
                          <a:latin typeface="Cambria Math" panose="02040503050406030204" pitchFamily="18" charset="0"/>
                        </a:rPr>
                        <m:t>=</m:t>
                      </m:r>
                      <m:sSub>
                        <m:sSubPr>
                          <m:ctrlPr>
                            <a:rPr lang="en-US" sz="3600" i="1">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𝑉</m:t>
                          </m:r>
                        </m:e>
                        <m:sub>
                          <m:r>
                            <a:rPr lang="en-US" sz="3600" i="1">
                              <a:solidFill>
                                <a:srgbClr val="009051"/>
                              </a:solidFill>
                              <a:latin typeface="Cambria Math" panose="02040503050406030204" pitchFamily="18" charset="0"/>
                            </a:rPr>
                            <m:t>𝑐𝑚𝑎𝑥</m:t>
                          </m:r>
                        </m:sub>
                      </m:sSub>
                      <m:f>
                        <m:fPr>
                          <m:ctrlPr>
                            <a:rPr lang="en-US" sz="3600" i="1">
                              <a:solidFill>
                                <a:srgbClr val="009051"/>
                              </a:solidFill>
                              <a:latin typeface="Cambria Math" panose="02040503050406030204" pitchFamily="18" charset="0"/>
                            </a:rPr>
                          </m:ctrlPr>
                        </m:fPr>
                        <m:num>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sSup>
                            <m:sSupPr>
                              <m:ctrlPr>
                                <a:rPr lang="en-US" sz="3600" i="1">
                                  <a:solidFill>
                                    <a:srgbClr val="009051"/>
                                  </a:solidFill>
                                  <a:latin typeface="Cambria Math" panose="02040503050406030204" pitchFamily="18" charset="0"/>
                                </a:rPr>
                              </m:ctrlPr>
                            </m:sSupPr>
                            <m:e>
                              <m:r>
                                <m:rPr>
                                  <m:sty m:val="p"/>
                                </m:rPr>
                                <a:rPr lang="en-US" sz="3600">
                                  <a:solidFill>
                                    <a:srgbClr val="009051"/>
                                  </a:solidFill>
                                  <a:latin typeface="Cambria Math" panose="02040503050406030204" pitchFamily="18" charset="0"/>
                                </a:rPr>
                                <m:t>Γ</m:t>
                              </m:r>
                            </m:e>
                            <m:sup>
                              <m:r>
                                <a:rPr lang="en-US" sz="3600" i="1">
                                  <a:solidFill>
                                    <a:srgbClr val="009051"/>
                                  </a:solidFill>
                                  <a:latin typeface="Cambria Math" panose="02040503050406030204" pitchFamily="18" charset="0"/>
                                </a:rPr>
                                <m:t>∗</m:t>
                              </m:r>
                            </m:sup>
                          </m:sSup>
                        </m:num>
                        <m:den>
                          <m:sSub>
                            <m:sSubPr>
                              <m:ctrlPr>
                                <a:rPr lang="en-US" sz="3600" i="1" smtClean="0">
                                  <a:solidFill>
                                    <a:srgbClr val="009051"/>
                                  </a:solidFill>
                                  <a:latin typeface="Cambria Math" panose="02040503050406030204" pitchFamily="18" charset="0"/>
                                </a:rPr>
                              </m:ctrlPr>
                            </m:sSubPr>
                            <m:e>
                              <m:r>
                                <a:rPr lang="en-US" sz="3600" b="0" i="1" smtClean="0">
                                  <a:solidFill>
                                    <a:srgbClr val="009051"/>
                                  </a:solidFill>
                                  <a:latin typeface="Cambria Math" panose="02040503050406030204" pitchFamily="18" charset="0"/>
                                </a:rPr>
                                <m:t>𝑐</m:t>
                              </m:r>
                            </m:e>
                            <m:sub>
                              <m:r>
                                <a:rPr lang="en-US" sz="3600" b="0" i="1" smtClean="0">
                                  <a:solidFill>
                                    <a:srgbClr val="009051"/>
                                  </a:solidFill>
                                  <a:latin typeface="Cambria Math" panose="02040503050406030204" pitchFamily="18" charset="0"/>
                                </a:rPr>
                                <m:t>𝑖</m:t>
                              </m:r>
                            </m:sub>
                          </m:sSub>
                          <m:r>
                            <a:rPr lang="en-US" sz="3600" i="1">
                              <a:solidFill>
                                <a:srgbClr val="009051"/>
                              </a:solidFill>
                              <a:latin typeface="Cambria Math" panose="02040503050406030204" pitchFamily="18" charset="0"/>
                            </a:rPr>
                            <m:t>+</m:t>
                          </m:r>
                          <m:r>
                            <a:rPr lang="en-US" sz="3600" i="1">
                              <a:solidFill>
                                <a:srgbClr val="009051"/>
                              </a:solidFill>
                              <a:latin typeface="Cambria Math" panose="02040503050406030204" pitchFamily="18" charset="0"/>
                            </a:rPr>
                            <m:t>𝐾</m:t>
                          </m:r>
                        </m:den>
                      </m:f>
                    </m:oMath>
                  </m:oMathPara>
                </a14:m>
                <a:endParaRPr lang="en-US" sz="3600" dirty="0">
                  <a:solidFill>
                    <a:srgbClr val="009051"/>
                  </a:solidFill>
                </a:endParaRPr>
              </a:p>
            </p:txBody>
          </p:sp>
        </mc:Choice>
        <mc:Fallback xmlns="">
          <p:sp>
            <p:nvSpPr>
              <p:cNvPr id="5" name="Rectangle 4">
                <a:extLst>
                  <a:ext uri="{FF2B5EF4-FFF2-40B4-BE49-F238E27FC236}">
                    <a16:creationId xmlns:a16="http://schemas.microsoft.com/office/drawing/2014/main" id="{726ECAD4-27AF-6447-A053-4ACEFC7E71E3}"/>
                  </a:ext>
                </a:extLst>
              </p:cNvPr>
              <p:cNvSpPr>
                <a:spLocks noRot="1" noChangeAspect="1" noMove="1" noResize="1" noEditPoints="1" noAdjustHandles="1" noChangeArrowheads="1" noChangeShapeType="1" noTextEdit="1"/>
              </p:cNvSpPr>
              <p:nvPr/>
            </p:nvSpPr>
            <p:spPr>
              <a:xfrm>
                <a:off x="2274408" y="3920201"/>
                <a:ext cx="5806911" cy="1242904"/>
              </a:xfrm>
              <a:prstGeom prst="rect">
                <a:avLst/>
              </a:prstGeom>
              <a:blipFill>
                <a:blip r:embed="rId3"/>
                <a:stretch>
                  <a:fillRect b="-4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560A2EB-CD0A-4D47-B41A-747CC98DFA9A}"/>
                  </a:ext>
                </a:extLst>
              </p:cNvPr>
              <p:cNvSpPr/>
              <p:nvPr/>
            </p:nvSpPr>
            <p:spPr>
              <a:xfrm>
                <a:off x="4661683" y="2566524"/>
                <a:ext cx="1821524"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009051"/>
                              </a:solidFill>
                              <a:latin typeface="Cambria Math" panose="02040503050406030204" pitchFamily="18" charset="0"/>
                            </a:rPr>
                          </m:ctrlPr>
                        </m:sSubPr>
                        <m:e>
                          <m:r>
                            <a:rPr lang="en-US" sz="3600" i="1">
                              <a:solidFill>
                                <a:srgbClr val="009051"/>
                              </a:solidFill>
                              <a:latin typeface="Cambria Math" panose="02040503050406030204" pitchFamily="18" charset="0"/>
                            </a:rPr>
                            <m:t>𝐴</m:t>
                          </m:r>
                        </m:e>
                        <m:sub>
                          <m:r>
                            <a:rPr lang="en-US" sz="3600" i="1">
                              <a:solidFill>
                                <a:srgbClr val="009051"/>
                              </a:solidFill>
                              <a:latin typeface="Cambria Math" panose="02040503050406030204" pitchFamily="18" charset="0"/>
                            </a:rPr>
                            <m:t>𝑐</m:t>
                          </m:r>
                        </m:sub>
                      </m:sSub>
                      <m:r>
                        <a:rPr lang="en-US" sz="3600" i="0">
                          <a:solidFill>
                            <a:srgbClr val="009051"/>
                          </a:solidFill>
                          <a:latin typeface="Cambria Math" panose="02040503050406030204" pitchFamily="18" charset="0"/>
                        </a:rPr>
                        <m:t>=</m:t>
                      </m:r>
                      <m:sSub>
                        <m:sSubPr>
                          <m:ctrlPr>
                            <a:rPr lang="en-US" sz="3600" i="1" smtClean="0">
                              <a:solidFill>
                                <a:srgbClr val="009051"/>
                              </a:solidFill>
                              <a:effectLst/>
                              <a:latin typeface="Cambria Math" panose="02040503050406030204" pitchFamily="18" charset="0"/>
                            </a:rPr>
                          </m:ctrlPr>
                        </m:sSubPr>
                        <m:e>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sz="3600" i="1">
                              <a:solidFill>
                                <a:srgbClr val="009051"/>
                              </a:solidFill>
                              <a:latin typeface="Cambria Math" panose="02040503050406030204" pitchFamily="18" charset="0"/>
                              <a:ea typeface="Calibri" panose="020F0502020204030204" pitchFamily="34" charset="0"/>
                              <a:cs typeface="Times New Roman" panose="02020603050405020304" pitchFamily="18" charset="0"/>
                            </a:rPr>
                            <m:t>𝑗</m:t>
                          </m:r>
                        </m:sub>
                      </m:sSub>
                    </m:oMath>
                  </m:oMathPara>
                </a14:m>
                <a:endParaRPr lang="en-US" sz="3600" dirty="0">
                  <a:solidFill>
                    <a:srgbClr val="009051"/>
                  </a:solidFill>
                </a:endParaRPr>
              </a:p>
            </p:txBody>
          </p:sp>
        </mc:Choice>
        <mc:Fallback xmlns="">
          <p:sp>
            <p:nvSpPr>
              <p:cNvPr id="14" name="Rectangle 13">
                <a:extLst>
                  <a:ext uri="{FF2B5EF4-FFF2-40B4-BE49-F238E27FC236}">
                    <a16:creationId xmlns:a16="http://schemas.microsoft.com/office/drawing/2014/main" id="{0560A2EB-CD0A-4D47-B41A-747CC98DFA9A}"/>
                  </a:ext>
                </a:extLst>
              </p:cNvPr>
              <p:cNvSpPr>
                <a:spLocks noRot="1" noChangeAspect="1" noMove="1" noResize="1" noEditPoints="1" noAdjustHandles="1" noChangeArrowheads="1" noChangeShapeType="1" noTextEdit="1"/>
              </p:cNvSpPr>
              <p:nvPr/>
            </p:nvSpPr>
            <p:spPr>
              <a:xfrm>
                <a:off x="4661683" y="2566524"/>
                <a:ext cx="1821524" cy="690895"/>
              </a:xfrm>
              <a:prstGeom prst="rect">
                <a:avLst/>
              </a:prstGeom>
              <a:blipFill>
                <a:blip r:embed="rId4"/>
                <a:stretch>
                  <a:fillRect b="-14545"/>
                </a:stretch>
              </a:blipFill>
            </p:spPr>
            <p:txBody>
              <a:bodyPr/>
              <a:lstStyle/>
              <a:p>
                <a:r>
                  <a:rPr lang="en-US">
                    <a:noFill/>
                  </a:rPr>
                  <a:t> </a:t>
                </a:r>
              </a:p>
            </p:txBody>
          </p:sp>
        </mc:Fallback>
      </mc:AlternateContent>
    </p:spTree>
    <p:extLst>
      <p:ext uri="{BB962C8B-B14F-4D97-AF65-F5344CB8AC3E}">
        <p14:creationId xmlns:p14="http://schemas.microsoft.com/office/powerpoint/2010/main" val="771659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b="1" dirty="0">
                <a:solidFill>
                  <a:srgbClr val="011893"/>
                </a:solidFill>
              </a:rPr>
              <a:t>Φ</a:t>
            </a:r>
            <a:r>
              <a:rPr lang="en-US" sz="7200" b="1" baseline="-25000" dirty="0" err="1">
                <a:solidFill>
                  <a:srgbClr val="011893"/>
                </a:solidFill>
              </a:rPr>
              <a:t>psII</a:t>
            </a:r>
            <a:r>
              <a:rPr lang="en-US" sz="7200" dirty="0">
                <a:solidFill>
                  <a:srgbClr val="009051"/>
                </a:solidFill>
              </a:rPr>
              <a:t>,</a:t>
            </a:r>
            <a:r>
              <a:rPr lang="el-GR" sz="7200" dirty="0">
                <a:solidFill>
                  <a:srgbClr val="009051"/>
                </a:solidFill>
              </a:rPr>
              <a:t>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F272765F-472D-4449-B01D-020696A833DB}"/>
              </a:ext>
            </a:extLst>
          </p:cNvPr>
          <p:cNvSpPr txBox="1"/>
          <p:nvPr/>
        </p:nvSpPr>
        <p:spPr>
          <a:xfrm>
            <a:off x="8231798" y="5749296"/>
            <a:ext cx="3874330" cy="646331"/>
          </a:xfrm>
          <a:prstGeom prst="rect">
            <a:avLst/>
          </a:prstGeom>
          <a:noFill/>
          <a:ln>
            <a:solidFill>
              <a:srgbClr val="011893"/>
            </a:solidFill>
          </a:ln>
        </p:spPr>
        <p:txBody>
          <a:bodyPr wrap="none" rtlCol="0">
            <a:spAutoFit/>
          </a:bodyPr>
          <a:lstStyle/>
          <a:p>
            <a:r>
              <a:rPr lang="en-US" sz="3600" b="1" dirty="0">
                <a:solidFill>
                  <a:srgbClr val="011893"/>
                </a:solidFill>
              </a:rPr>
              <a:t>Empirically derived</a:t>
            </a:r>
          </a:p>
        </p:txBody>
      </p:sp>
      <p:sp>
        <p:nvSpPr>
          <p:cNvPr id="8" name="TextBox 7">
            <a:extLst>
              <a:ext uri="{FF2B5EF4-FFF2-40B4-BE49-F238E27FC236}">
                <a16:creationId xmlns:a16="http://schemas.microsoft.com/office/drawing/2014/main" id="{14A14641-3D06-F14C-9352-2F2C998315A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119289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2196498"/>
            <a:ext cx="9310754" cy="3416320"/>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l-GR" sz="7200" dirty="0">
                <a:solidFill>
                  <a:srgbClr val="009051"/>
                </a:solidFill>
              </a:rPr>
              <a:t>Φ</a:t>
            </a:r>
            <a:r>
              <a:rPr lang="en-US" sz="7200" baseline="-25000" dirty="0" err="1">
                <a:solidFill>
                  <a:srgbClr val="009051"/>
                </a:solidFill>
              </a:rPr>
              <a:t>psII</a:t>
            </a:r>
            <a:r>
              <a:rPr lang="en-US" sz="7200" dirty="0">
                <a:solidFill>
                  <a:srgbClr val="009051"/>
                </a:solidFill>
              </a:rPr>
              <a:t>,</a:t>
            </a:r>
            <a:r>
              <a:rPr lang="el-GR" sz="7200" dirty="0">
                <a:solidFill>
                  <a:srgbClr val="009051"/>
                </a:solidFill>
              </a:rPr>
              <a:t> </a:t>
            </a:r>
            <a:r>
              <a:rPr lang="en-US" sz="7200" b="1" dirty="0">
                <a:solidFill>
                  <a:srgbClr val="011893"/>
                </a:solidFill>
              </a:rPr>
              <a:t>light, 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a:p>
            <a:r>
              <a:rPr lang="en-US" sz="7200" i="1" dirty="0" err="1">
                <a:solidFill>
                  <a:srgbClr val="009051"/>
                </a:solidFill>
              </a:rPr>
              <a:t>J</a:t>
            </a:r>
            <a:r>
              <a:rPr lang="en-US" sz="7200" baseline="-25000" dirty="0" err="1">
                <a:solidFill>
                  <a:srgbClr val="009051"/>
                </a:solidFill>
              </a:rPr>
              <a:t>max</a:t>
            </a:r>
            <a:r>
              <a:rPr lang="en-US" sz="7200" baseline="-25000" dirty="0">
                <a:solidFill>
                  <a:srgbClr val="009051"/>
                </a:solidFill>
              </a:rPr>
              <a:t> </a:t>
            </a:r>
            <a:r>
              <a:rPr lang="en-US" sz="7200" dirty="0">
                <a:solidFill>
                  <a:srgbClr val="009051"/>
                </a:solidFill>
              </a:rPr>
              <a:t>/</a:t>
            </a:r>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a:t>
            </a:r>
            <a:r>
              <a:rPr lang="en-US" sz="7200" b="1" dirty="0">
                <a:solidFill>
                  <a:srgbClr val="011893"/>
                </a:solidFill>
              </a:rPr>
              <a:t>T, </a:t>
            </a:r>
            <a:r>
              <a:rPr lang="en-US" sz="7200" b="1" i="1" dirty="0">
                <a:solidFill>
                  <a:srgbClr val="011893"/>
                </a:solidFill>
              </a:rPr>
              <a:t>c</a:t>
            </a:r>
            <a:r>
              <a:rPr lang="en-US" sz="7200" b="1" baseline="-25000" dirty="0">
                <a:solidFill>
                  <a:srgbClr val="011893"/>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51C9FFA6-A16B-E341-AE6A-C6C482BF465B}"/>
              </a:ext>
            </a:extLst>
          </p:cNvPr>
          <p:cNvSpPr txBox="1"/>
          <p:nvPr/>
        </p:nvSpPr>
        <p:spPr>
          <a:xfrm>
            <a:off x="6935261" y="5918292"/>
            <a:ext cx="4813690" cy="646331"/>
          </a:xfrm>
          <a:prstGeom prst="rect">
            <a:avLst/>
          </a:prstGeom>
          <a:noFill/>
          <a:ln>
            <a:solidFill>
              <a:srgbClr val="011893"/>
            </a:solidFill>
          </a:ln>
        </p:spPr>
        <p:txBody>
          <a:bodyPr wrap="none" rtlCol="0">
            <a:spAutoFit/>
          </a:bodyPr>
          <a:lstStyle/>
          <a:p>
            <a:r>
              <a:rPr lang="en-US" sz="3600" b="1" dirty="0">
                <a:solidFill>
                  <a:srgbClr val="011893"/>
                </a:solidFill>
              </a:rPr>
              <a:t>Environmental variables</a:t>
            </a:r>
          </a:p>
        </p:txBody>
      </p:sp>
      <p:sp>
        <p:nvSpPr>
          <p:cNvPr id="9" name="TextBox 8">
            <a:extLst>
              <a:ext uri="{FF2B5EF4-FFF2-40B4-BE49-F238E27FC236}">
                <a16:creationId xmlns:a16="http://schemas.microsoft.com/office/drawing/2014/main" id="{BA711B0F-F263-2145-94F0-DF15656E8F0D}"/>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8842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305149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37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
        <p:nvSpPr>
          <p:cNvPr id="9" name="TextBox 8"/>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Tree>
    <p:extLst>
      <p:ext uri="{BB962C8B-B14F-4D97-AF65-F5344CB8AC3E}">
        <p14:creationId xmlns:p14="http://schemas.microsoft.com/office/powerpoint/2010/main" val="364552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021785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1: </a:t>
            </a:r>
            <a:r>
              <a:rPr lang="en-US" dirty="0"/>
              <a:t>Is photosynthesis optimized to the environment?</a:t>
            </a:r>
            <a:br>
              <a:rPr lang="en-US" dirty="0"/>
            </a:br>
            <a:r>
              <a:rPr lang="en-US" dirty="0">
                <a:solidFill>
                  <a:srgbClr val="011893"/>
                </a:solidFill>
              </a:rPr>
              <a:t>YES! Photosynthetic capacity acclimates spatially as expected from optimization</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r>
              <a:rPr lang="en-US" sz="4000" dirty="0">
                <a:solidFill>
                  <a:srgbClr val="011893"/>
                </a:solidFill>
              </a:rPr>
              <a:t>Higher temperatures </a:t>
            </a:r>
            <a:r>
              <a:rPr lang="en-US" sz="4000" dirty="0">
                <a:solidFill>
                  <a:srgbClr val="011893"/>
                </a:solidFill>
                <a:sym typeface="Wingdings" pitchFamily="2" charset="2"/>
              </a:rPr>
              <a:t> </a:t>
            </a:r>
            <a:r>
              <a:rPr lang="en-US" sz="4000" dirty="0">
                <a:solidFill>
                  <a:srgbClr val="011893"/>
                </a:solidFill>
              </a:rPr>
              <a:t>increased photosynthesis and allocation to carbon capture;</a:t>
            </a:r>
            <a:br>
              <a:rPr lang="en-US" sz="4000" dirty="0">
                <a:solidFill>
                  <a:srgbClr val="011893"/>
                </a:solidFill>
              </a:rPr>
            </a:br>
            <a:r>
              <a:rPr lang="en-US" sz="4000" dirty="0">
                <a:solidFill>
                  <a:srgbClr val="011893"/>
                </a:solidFill>
              </a:rPr>
              <a:t>Elevated CO</a:t>
            </a:r>
            <a:r>
              <a:rPr lang="en-US" sz="4000" baseline="-25000" dirty="0">
                <a:solidFill>
                  <a:srgbClr val="011893"/>
                </a:solidFill>
              </a:rPr>
              <a:t>2</a:t>
            </a:r>
            <a:r>
              <a:rPr lang="en-US" sz="4000" dirty="0">
                <a:solidFill>
                  <a:srgbClr val="011893"/>
                </a:solidFill>
              </a:rPr>
              <a:t> </a:t>
            </a:r>
            <a:r>
              <a:rPr lang="en-US" sz="4000" dirty="0">
                <a:solidFill>
                  <a:srgbClr val="011893"/>
                </a:solidFill>
                <a:sym typeface="Wingdings" pitchFamily="2" charset="2"/>
              </a:rPr>
              <a:t> </a:t>
            </a:r>
            <a:r>
              <a:rPr lang="en-US" sz="4000" dirty="0">
                <a:solidFill>
                  <a:srgbClr val="011893"/>
                </a:solidFill>
              </a:rPr>
              <a:t>increase photosynthesis, but less allocation to carbon capture</a:t>
            </a:r>
            <a:endParaRPr lang="en-US" sz="4000"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890550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Assuming that </a:t>
            </a:r>
            <a:r>
              <a:rPr lang="el-GR" sz="4000" dirty="0">
                <a:solidFill>
                  <a:srgbClr val="011893"/>
                </a:solidFill>
              </a:rPr>
              <a:t>Φ</a:t>
            </a:r>
            <a:r>
              <a:rPr lang="en-US" sz="4000" baseline="-25000" dirty="0" err="1">
                <a:solidFill>
                  <a:srgbClr val="011893"/>
                </a:solidFill>
              </a:rPr>
              <a:t>psII</a:t>
            </a:r>
            <a:r>
              <a:rPr lang="en-US" sz="4000" dirty="0">
                <a:solidFill>
                  <a:srgbClr val="011893"/>
                </a:solidFill>
              </a:rPr>
              <a:t> is relatively static, 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 in a greenhouse experiment</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5981483"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1583140"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fontScale="90000"/>
          </a:bodyPr>
          <a:lstStyle/>
          <a:p>
            <a:r>
              <a:rPr lang="en-US" dirty="0"/>
              <a:t>Across a global network of nutrient addition studies, nutrient addition does not explain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1924187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3: </a:t>
            </a:r>
            <a:r>
              <a:rPr lang="en-US" dirty="0"/>
              <a:t>Does photosynthesis respond to nitrogen addition?</a:t>
            </a:r>
            <a:br>
              <a:rPr lang="en-US" dirty="0"/>
            </a:br>
            <a:r>
              <a:rPr lang="en-US" dirty="0">
                <a:solidFill>
                  <a:srgbClr val="011893"/>
                </a:solidFill>
              </a:rPr>
              <a:t>No, plants respond to added nitrogen by increasing leaf area, not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lstStyle/>
          <a:p>
            <a:r>
              <a:rPr lang="en-US" dirty="0"/>
              <a:t>We have a theoretical model for photosynthetic acclimation</a:t>
            </a:r>
          </a:p>
          <a:p>
            <a:pPr lvl="1"/>
            <a:r>
              <a:rPr lang="en-US" dirty="0"/>
              <a:t>Few empirical parameters</a:t>
            </a:r>
          </a:p>
        </p:txBody>
      </p:sp>
    </p:spTree>
    <p:extLst>
      <p:ext uri="{BB962C8B-B14F-4D97-AF65-F5344CB8AC3E}">
        <p14:creationId xmlns:p14="http://schemas.microsoft.com/office/powerpoint/2010/main" val="86605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69820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0909" y="3550905"/>
            <a:ext cx="3103478" cy="769441"/>
          </a:xfrm>
          <a:prstGeom prst="rect">
            <a:avLst/>
          </a:prstGeom>
          <a:noFill/>
        </p:spPr>
        <p:txBody>
          <a:bodyPr wrap="none" rtlCol="0">
            <a:spAutoFit/>
          </a:bodyPr>
          <a:lstStyle/>
          <a:p>
            <a:r>
              <a:rPr lang="en-US" sz="4400"/>
              <a:t>Dumb plants</a:t>
            </a:r>
          </a:p>
        </p:txBody>
      </p:sp>
      <p:sp>
        <p:nvSpPr>
          <p:cNvPr id="2" name="Title 1"/>
          <p:cNvSpPr>
            <a:spLocks noGrp="1"/>
          </p:cNvSpPr>
          <p:nvPr>
            <p:ph type="title"/>
          </p:nvPr>
        </p:nvSpPr>
        <p:spPr/>
        <p:txBody>
          <a:bodyPr>
            <a:normAutofit fontScale="90000"/>
          </a:bodyPr>
          <a:lstStyle/>
          <a:p>
            <a:r>
              <a:rPr lang="en-US" dirty="0"/>
              <a:t>Conclusion 1: </a:t>
            </a:r>
            <a:r>
              <a:rPr lang="en-US" dirty="0">
                <a:solidFill>
                  <a:srgbClr val="011893"/>
                </a:solidFill>
              </a:rPr>
              <a:t>Plants acclimate to environment to optimize carbon uptake capacity</a:t>
            </a:r>
          </a:p>
        </p:txBody>
      </p:sp>
      <p:sp>
        <p:nvSpPr>
          <p:cNvPr id="3" name="&quot;No&quot; Symbol 2"/>
          <p:cNvSpPr/>
          <p:nvPr/>
        </p:nvSpPr>
        <p:spPr>
          <a:xfrm>
            <a:off x="4026161" y="2113005"/>
            <a:ext cx="3732975" cy="3645243"/>
          </a:xfrm>
          <a:prstGeom prst="noSmoking">
            <a:avLst>
              <a:gd name="adj" fmla="val 5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61803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 2: </a:t>
            </a:r>
            <a:r>
              <a:rPr lang="en-US" dirty="0">
                <a:solidFill>
                  <a:srgbClr val="011893"/>
                </a:solidFill>
              </a:rPr>
              <a:t>We can now quantify acclimation theoretically</a:t>
            </a:r>
          </a:p>
        </p:txBody>
      </p:sp>
      <p:grpSp>
        <p:nvGrpSpPr>
          <p:cNvPr id="3" name="Group 2"/>
          <p:cNvGrpSpPr/>
          <p:nvPr/>
        </p:nvGrpSpPr>
        <p:grpSpPr>
          <a:xfrm>
            <a:off x="8081319" y="-4207"/>
            <a:ext cx="4110681" cy="369332"/>
            <a:chOff x="8081319" y="-4207"/>
            <a:chExt cx="4110681" cy="369332"/>
          </a:xfrm>
        </p:grpSpPr>
        <p:sp>
          <p:nvSpPr>
            <p:cNvPr id="4" name="TextBox 3"/>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05B77E90-ADEA-7A41-90AC-E4916EA3064C}"/>
              </a:ext>
            </a:extLst>
          </p:cNvPr>
          <p:cNvPicPr>
            <a:picLocks noChangeAspect="1"/>
          </p:cNvPicPr>
          <p:nvPr/>
        </p:nvPicPr>
        <p:blipFill rotWithShape="1">
          <a:blip r:embed="rId3"/>
          <a:srcRect l="3881" t="6067" r="822" b="8871"/>
          <a:stretch/>
        </p:blipFill>
        <p:spPr>
          <a:xfrm>
            <a:off x="953338" y="1677154"/>
            <a:ext cx="10551658" cy="5180846"/>
          </a:xfrm>
          <a:prstGeom prst="rect">
            <a:avLst/>
          </a:prstGeom>
        </p:spPr>
      </p:pic>
    </p:spTree>
    <p:extLst>
      <p:ext uri="{BB962C8B-B14F-4D97-AF65-F5344CB8AC3E}">
        <p14:creationId xmlns:p14="http://schemas.microsoft.com/office/powerpoint/2010/main" val="515444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2: </a:t>
            </a:r>
            <a:r>
              <a:rPr lang="en-US" dirty="0">
                <a:solidFill>
                  <a:srgbClr val="011893"/>
                </a:solidFill>
              </a:rPr>
              <a:t>We can now quantify acclimation theoretically</a:t>
            </a:r>
          </a:p>
        </p:txBody>
      </p:sp>
      <p:sp>
        <p:nvSpPr>
          <p:cNvPr id="3" name="Content Placeholder 2"/>
          <p:cNvSpPr>
            <a:spLocks noGrp="1"/>
          </p:cNvSpPr>
          <p:nvPr>
            <p:ph idx="1"/>
          </p:nvPr>
        </p:nvSpPr>
        <p:spPr/>
        <p:txBody>
          <a:bodyPr>
            <a:normAutofit/>
          </a:bodyPr>
          <a:lstStyle/>
          <a:p>
            <a:r>
              <a:rPr lang="en-US" sz="4400" dirty="0">
                <a:solidFill>
                  <a:srgbClr val="011893"/>
                </a:solidFill>
              </a:rPr>
              <a:t>Good for models</a:t>
            </a:r>
          </a:p>
          <a:p>
            <a:pPr lvl="1"/>
            <a:r>
              <a:rPr lang="en-US" sz="4000" dirty="0"/>
              <a:t>Reduced lines of code!</a:t>
            </a:r>
          </a:p>
          <a:p>
            <a:pPr lvl="1"/>
            <a:r>
              <a:rPr lang="en-US" sz="4000" dirty="0"/>
              <a:t>Reduced parameterization error!</a:t>
            </a:r>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5634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2: </a:t>
            </a:r>
            <a:r>
              <a:rPr lang="en-US" dirty="0">
                <a:solidFill>
                  <a:srgbClr val="011893"/>
                </a:solidFill>
              </a:rPr>
              <a:t>We can now quantify acclimation theoretically</a:t>
            </a:r>
          </a:p>
        </p:txBody>
      </p:sp>
      <p:sp>
        <p:nvSpPr>
          <p:cNvPr id="3" name="Content Placeholder 2"/>
          <p:cNvSpPr>
            <a:spLocks noGrp="1"/>
          </p:cNvSpPr>
          <p:nvPr>
            <p:ph idx="1"/>
          </p:nvPr>
        </p:nvSpPr>
        <p:spPr>
          <a:xfrm>
            <a:off x="838200" y="1825625"/>
            <a:ext cx="10515600" cy="4861778"/>
          </a:xfrm>
        </p:spPr>
        <p:txBody>
          <a:bodyPr>
            <a:normAutofit/>
          </a:bodyPr>
          <a:lstStyle/>
          <a:p>
            <a:r>
              <a:rPr lang="en-US" sz="4400" dirty="0">
                <a:solidFill>
                  <a:schemeClr val="bg2"/>
                </a:solidFill>
              </a:rPr>
              <a:t>Good for models</a:t>
            </a:r>
          </a:p>
          <a:p>
            <a:pPr lvl="1"/>
            <a:r>
              <a:rPr lang="en-US" sz="4000" dirty="0">
                <a:solidFill>
                  <a:schemeClr val="bg2"/>
                </a:solidFill>
              </a:rPr>
              <a:t>Reduced lines of code!</a:t>
            </a:r>
          </a:p>
          <a:p>
            <a:pPr lvl="1"/>
            <a:r>
              <a:rPr lang="en-US" sz="4000" dirty="0">
                <a:solidFill>
                  <a:schemeClr val="bg2"/>
                </a:solidFill>
              </a:rPr>
              <a:t>Reduced parameterization error!</a:t>
            </a:r>
          </a:p>
          <a:p>
            <a:r>
              <a:rPr lang="en-US" sz="4400" dirty="0">
                <a:solidFill>
                  <a:srgbClr val="011893"/>
                </a:solidFill>
              </a:rPr>
              <a:t>Good for empirical research</a:t>
            </a:r>
          </a:p>
          <a:p>
            <a:pPr lvl="1"/>
            <a:r>
              <a:rPr lang="en-US" sz="4000" dirty="0"/>
              <a:t>Creates testable hypotheses</a:t>
            </a:r>
          </a:p>
          <a:p>
            <a:pPr lvl="1"/>
            <a:r>
              <a:rPr lang="en-US" sz="4000" dirty="0"/>
              <a:t>A null model for empirical evaluation of multiple effects</a:t>
            </a:r>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2257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3: </a:t>
            </a:r>
            <a:r>
              <a:rPr lang="en-US" dirty="0">
                <a:solidFill>
                  <a:srgbClr val="011893"/>
                </a:solidFill>
              </a:rPr>
              <a:t>Results of model testing suggest</a:t>
            </a:r>
          </a:p>
        </p:txBody>
      </p:sp>
      <p:sp>
        <p:nvSpPr>
          <p:cNvPr id="3" name="Content Placeholder 2"/>
          <p:cNvSpPr>
            <a:spLocks noGrp="1"/>
          </p:cNvSpPr>
          <p:nvPr>
            <p:ph idx="1"/>
          </p:nvPr>
        </p:nvSpPr>
        <p:spPr/>
        <p:txBody>
          <a:bodyPr>
            <a:normAutofit/>
          </a:bodyPr>
          <a:lstStyle/>
          <a:p>
            <a:r>
              <a:rPr lang="en-US" sz="4400" dirty="0"/>
              <a:t>Per leaf area photosynthesis will increase with future warming and elevated CO</a:t>
            </a:r>
            <a:r>
              <a:rPr lang="en-US" sz="4400" baseline="-25000" dirty="0"/>
              <a:t>2</a:t>
            </a:r>
            <a:endParaRPr lang="en-US" sz="4400" dirty="0"/>
          </a:p>
          <a:p>
            <a:endParaRPr lang="en-US" sz="4000" dirty="0"/>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32943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3: </a:t>
            </a:r>
            <a:r>
              <a:rPr lang="en-US" dirty="0">
                <a:solidFill>
                  <a:srgbClr val="011893"/>
                </a:solidFill>
              </a:rPr>
              <a:t>Results of model testing suggest</a:t>
            </a:r>
          </a:p>
        </p:txBody>
      </p:sp>
      <p:sp>
        <p:nvSpPr>
          <p:cNvPr id="3" name="Content Placeholder 2"/>
          <p:cNvSpPr>
            <a:spLocks noGrp="1"/>
          </p:cNvSpPr>
          <p:nvPr>
            <p:ph idx="1"/>
          </p:nvPr>
        </p:nvSpPr>
        <p:spPr/>
        <p:txBody>
          <a:bodyPr>
            <a:normAutofit/>
          </a:bodyPr>
          <a:lstStyle/>
          <a:p>
            <a:r>
              <a:rPr lang="en-US" sz="4400" dirty="0"/>
              <a:t>Per leaf area photosynthesis will increase with future warming and elevated CO</a:t>
            </a:r>
            <a:r>
              <a:rPr lang="en-US" sz="4400" baseline="-25000" dirty="0"/>
              <a:t>2</a:t>
            </a:r>
            <a:endParaRPr lang="en-US" sz="4400" dirty="0"/>
          </a:p>
          <a:p>
            <a:r>
              <a:rPr lang="en-US" sz="4400" dirty="0"/>
              <a:t>Future per leaf area nutrient use will decrease</a:t>
            </a:r>
          </a:p>
          <a:p>
            <a:endParaRPr lang="en-US" sz="4000" dirty="0"/>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69032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3: </a:t>
            </a:r>
            <a:r>
              <a:rPr lang="en-US" dirty="0">
                <a:solidFill>
                  <a:srgbClr val="011893"/>
                </a:solidFill>
              </a:rPr>
              <a:t>Results of model testing suggest</a:t>
            </a:r>
          </a:p>
        </p:txBody>
      </p:sp>
      <p:sp>
        <p:nvSpPr>
          <p:cNvPr id="3" name="Content Placeholder 2"/>
          <p:cNvSpPr>
            <a:spLocks noGrp="1"/>
          </p:cNvSpPr>
          <p:nvPr>
            <p:ph idx="1"/>
          </p:nvPr>
        </p:nvSpPr>
        <p:spPr/>
        <p:txBody>
          <a:bodyPr>
            <a:normAutofit/>
          </a:bodyPr>
          <a:lstStyle/>
          <a:p>
            <a:r>
              <a:rPr lang="en-US" sz="4400" dirty="0"/>
              <a:t>Per leaf area photosynthesis will increase with future warming and elevated CO</a:t>
            </a:r>
            <a:r>
              <a:rPr lang="en-US" sz="4400" baseline="-25000" dirty="0"/>
              <a:t>2</a:t>
            </a:r>
            <a:endParaRPr lang="en-US" sz="4400" dirty="0"/>
          </a:p>
          <a:p>
            <a:r>
              <a:rPr lang="en-US" sz="4400" dirty="0"/>
              <a:t>Future per leaf area nutrient use will decrease</a:t>
            </a:r>
          </a:p>
          <a:p>
            <a:r>
              <a:rPr lang="en-US" sz="4400" dirty="0"/>
              <a:t>Leaves do not respond to nitrogen addition</a:t>
            </a:r>
          </a:p>
          <a:p>
            <a:endParaRPr lang="en-US" sz="4000" dirty="0"/>
          </a:p>
          <a:p>
            <a:endParaRPr lang="en-US" sz="44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09621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56852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571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2901</Words>
  <Application>Microsoft Macintosh PowerPoint</Application>
  <PresentationFormat>Widescreen</PresentationFormat>
  <Paragraphs>351</Paragraphs>
  <Slides>82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Cambria Math</vt:lpstr>
      <vt:lpstr>Mangal</vt:lpstr>
      <vt:lpstr>Times New Roman</vt:lpstr>
      <vt:lpstr>Wingdings</vt:lpstr>
      <vt:lpstr>Office Theme</vt:lpstr>
      <vt:lpstr>Photosynthetic acclimation through the lens of optimality</vt:lpstr>
      <vt:lpstr>Predicting photosynthesis is important!</vt:lpstr>
      <vt:lpstr>Predicting photosynthesis is important!</vt:lpstr>
      <vt:lpstr>Predicting photosynthesis is important!</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Long-term responses can differ from short-term responses due to acclimation</vt:lpstr>
      <vt:lpstr>Long-term responses can differ from short-term responses due to acclimation</vt:lpstr>
      <vt:lpstr>Acclimation is ubiquitous and well known…</vt:lpstr>
      <vt:lpstr>…but can we reliably model it?</vt:lpstr>
      <vt:lpstr>Modeling acclimation: the typical approach</vt:lpstr>
      <vt:lpstr>Modeling acclimation: the typical approach</vt:lpstr>
      <vt:lpstr>Our Approach: Step back and simplify</vt:lpstr>
      <vt:lpstr>Our Approach: Step back and simplify</vt:lpstr>
      <vt:lpstr>Optimization: Least cost hypothesis</vt:lpstr>
      <vt:lpstr>Optimal photosynthesis </vt:lpstr>
      <vt:lpstr>Optimal photosynthesis </vt:lpstr>
      <vt:lpstr>Optimal photosynthesis </vt:lpstr>
      <vt:lpstr>PowerPoint Presentation</vt:lpstr>
      <vt:lpstr>PowerPoint Presentation</vt:lpstr>
      <vt:lpstr>Stomatal openness determines χ </vt:lpstr>
      <vt:lpstr>Optimal χ </vt:lpstr>
      <vt:lpstr>Optimal χ is a function of the costs and the environment </vt:lpstr>
      <vt:lpstr>PowerPoint Presentation</vt:lpstr>
      <vt:lpstr>PowerPoint Presentation</vt:lpstr>
      <vt:lpstr>PowerPoint Presentation</vt:lpstr>
      <vt:lpstr>PowerPoint Presentation</vt:lpstr>
      <vt:lpstr>Globally, χ is optimized</vt:lpstr>
      <vt:lpstr>Optimal photosynthesis </vt:lpstr>
      <vt:lpstr>Biochemistry optimization: Coordination hypothesis</vt:lpstr>
      <vt:lpstr>Coordination of photosynthesis</vt:lpstr>
      <vt:lpstr>Coordination of photosynthesis</vt:lpstr>
      <vt:lpstr>Coordination of photosynthesis</vt:lpstr>
      <vt:lpstr>Rearrange to solve for measurable traits </vt:lpstr>
      <vt:lpstr>Rearrange to solve for measurable traits </vt:lpstr>
      <vt:lpstr>Rearrange to solve for measurable traits </vt:lpstr>
      <vt:lpstr>PowerPoint Presentation</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Photosynthetic capacity acclimates spatially as expected from optimization</vt:lpstr>
      <vt:lpstr>Question 2: How will photosynthesis acclimate to future conditions?</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Higher temperatures  increased photosynthesis and allocation to carbon capture; Elevated CO2  increase photosynthesis, but less allocation to carbon capture</vt:lpstr>
      <vt:lpstr>Question 3: Does photosynthesis respond to nutrient addition?</vt:lpstr>
      <vt:lpstr>From the least cost hypothesis…</vt:lpstr>
      <vt:lpstr>From the least cost hypothesis…</vt:lpstr>
      <vt:lpstr>Leaf area, but not photosynthesis increases with N addition in a greenhouse experiment</vt:lpstr>
      <vt:lpstr>Across a global network of nutrient addition studies, nutrient addition does not explain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Conclusion 1: Plants acclimate to environment to optimize carbon uptake capacity</vt:lpstr>
      <vt:lpstr>Conclusion 2: We can now quantify acclimation theoretically</vt:lpstr>
      <vt:lpstr>Conclusion 2: We can now quantify acclimation theoretically</vt:lpstr>
      <vt:lpstr>Conclusion 2: We can now quantify acclimation theoretically</vt:lpstr>
      <vt:lpstr>Conclusion 3: Results of model testing suggest</vt:lpstr>
      <vt:lpstr>Conclusion 3: Results of model testing suggest</vt:lpstr>
      <vt:lpstr>Conclusion 3: Results of model testing suggest</vt:lpstr>
      <vt:lpstr>PowerPoint Presentation</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69</cp:revision>
  <dcterms:created xsi:type="dcterms:W3CDTF">2019-07-15T15:11:58Z</dcterms:created>
  <dcterms:modified xsi:type="dcterms:W3CDTF">2019-07-16T20:09:34Z</dcterms:modified>
</cp:coreProperties>
</file>